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E6B1A78-3280-4E4D-8C9D-CAC73724D6D5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523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10BBCC6-1138-42FA-98CB-4BD765BB728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952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590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Eligibility for Civil Union: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Must not be in another civil union, domestic partnership or marriage in this state or that is recognized by this state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Be of the same sex; and 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Be at least 18 years of age, or meet requirements for exceptions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Not closely related (descendent, sibling, aunt, uncle, niece or nephew) </a:t>
            </a:r>
          </a:p>
          <a:p>
            <a:pPr>
              <a:buFont typeface="Arial" pitchFamily="34" charset="0"/>
              <a:buNone/>
              <a:defRPr/>
            </a:pPr>
            <a:endParaRPr lang="en-US" dirty="0"/>
          </a:p>
          <a:p>
            <a:pPr>
              <a:buFont typeface="Arial" pitchFamily="34" charset="0"/>
              <a:buNone/>
              <a:defRPr/>
            </a:pPr>
            <a:r>
              <a:rPr lang="en-US" dirty="0"/>
              <a:t>Benefits-State based rights: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Eligible for Family Leave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Joint ownership of property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State employees-guaranteed insurance, health and pension benefits to partner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Inheritance rights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Responsibilities: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Liable for partners debts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/>
              <a:t>Obligation for support of other partner during CU or after CU Termination, like marriage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 cases of Civil Union……….On TS ……answering the questions on NJ 1040 p. 3 top :</a:t>
            </a:r>
          </a:p>
          <a:p>
            <a:pPr>
              <a:defRPr/>
            </a:pPr>
            <a:r>
              <a:rPr lang="en-US" dirty="0"/>
              <a:t>“If filing with a CU partner or as a surviving CU partner, check one of the following”</a:t>
            </a:r>
          </a:p>
          <a:p>
            <a:pPr>
              <a:defRPr/>
            </a:pPr>
            <a:r>
              <a:rPr lang="en-US" dirty="0"/>
              <a:t>  o    CU couple filing joint return                    o    CU couple filing separate return              o   Surviving CU partner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This helps determine what box to check off under Filing status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4692C0-47C7-4659-9B5A-0B719947B1DF}" type="slidenum">
              <a:rPr lang="en-US" altLang="en-US" sz="1400"/>
              <a:pPr>
                <a:spcBef>
                  <a:spcPct val="0"/>
                </a:spcBef>
              </a:pPr>
              <a:t>10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827455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0845608-A3F6-47D1-8CAB-CAFD6C0729BD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547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9A1C916-4B6D-4924-BD8A-89D39490471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1054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There</a:t>
            </a:r>
            <a:r>
              <a:rPr lang="en-US" altLang="en-US" baseline="0" dirty="0">
                <a:cs typeface="Arial" panose="020B0604020202020204" pitchFamily="34" charset="0"/>
              </a:rPr>
              <a:t> are cases where each filing MFS instead of MFJ can produce better total result</a:t>
            </a:r>
            <a:endParaRPr lang="en-US" altLang="en-US" dirty="0">
              <a:cs typeface="Arial" panose="020B0604020202020204" pitchFamily="34" charset="0"/>
            </a:endParaRPr>
          </a:p>
          <a:p>
            <a:pPr marL="273050" lvl="1"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e.g. - one spouse has high medical expenses.  Might be able to reach 10%/7.5% threshold on one income in order to deduct on Schedule A, but can’t reach threshold on joint income</a:t>
            </a:r>
          </a:p>
          <a:p>
            <a:pPr marL="273050" lvl="1" eaLnBrk="1" hangingPunct="1">
              <a:buFontTx/>
              <a:buChar char="•"/>
            </a:pPr>
            <a:r>
              <a:rPr lang="en-US" altLang="en-US" baseline="0" dirty="0">
                <a:cs typeface="Arial" panose="020B0604020202020204" pitchFamily="34" charset="0"/>
              </a:rPr>
              <a:t> e.g. - there is a lien on one of the spouses assets</a:t>
            </a:r>
          </a:p>
          <a:p>
            <a:pPr marL="273050" lvl="1" eaLnBrk="1" hangingPunct="1">
              <a:buFontTx/>
              <a:buChar char="•"/>
            </a:pPr>
            <a:r>
              <a:rPr lang="en-US" altLang="en-US" baseline="0" dirty="0">
                <a:cs typeface="Arial" panose="020B0604020202020204" pitchFamily="34" charset="0"/>
              </a:rPr>
              <a:t> e.g. -  separation of tax liability from spouse’s</a:t>
            </a:r>
          </a:p>
          <a:p>
            <a:pPr marL="273050" lvl="1" eaLnBrk="1" hangingPunct="1">
              <a:buFontTx/>
              <a:buChar char="•"/>
            </a:pPr>
            <a:r>
              <a:rPr lang="en-US" altLang="en-US" baseline="0" dirty="0">
                <a:cs typeface="Arial" panose="020B0604020202020204" pitchFamily="34" charset="0"/>
              </a:rPr>
              <a:t> e.g. - l</a:t>
            </a:r>
            <a:r>
              <a:rPr lang="en-US" b="0" dirty="0"/>
              <a:t>ower overall tax bill If one spouse Has a significant itemized deduction</a:t>
            </a:r>
            <a:endParaRPr lang="en-US" altLang="en-US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473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B36CD66-D04D-466E-A61E-69B7A14016E2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752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7C2A801-7EA7-4523-A1E6-63535E475E2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1075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526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95B1C62-DC36-4770-A3DE-0A8F3D21A681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957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0296D4-1CE0-4F85-A0E6-7FD3FEF1D65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1095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992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86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422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/>
          <a:lstStyle/>
          <a:p>
            <a:pPr>
              <a:buFontTx/>
              <a:buChar char="•"/>
              <a:defRPr/>
            </a:pPr>
            <a:r>
              <a:rPr lang="en-US" dirty="0"/>
              <a:t> See Pub 4012 Tab B chart to determine “Who is a qualifying person qualifying you to file as HOH?”</a:t>
            </a:r>
          </a:p>
          <a:p>
            <a:pPr>
              <a:buFontTx/>
              <a:buChar char="•"/>
              <a:defRPr/>
            </a:pPr>
            <a:endParaRPr lang="en-US" dirty="0"/>
          </a:p>
          <a:p>
            <a:pPr>
              <a:buFontTx/>
              <a:buChar char="•"/>
              <a:defRPr/>
            </a:pPr>
            <a:r>
              <a:rPr lang="en-US" dirty="0"/>
              <a:t> Rules for qualifying person for HOH filing status are not exactly the same as rules for Dependency</a:t>
            </a:r>
          </a:p>
          <a:p>
            <a:pPr marL="273050" lvl="1">
              <a:buFontTx/>
              <a:buChar char="•"/>
              <a:defRPr/>
            </a:pPr>
            <a:r>
              <a:rPr lang="en-US" dirty="0"/>
              <a:t> Always use charts in Pub 4012 to determine HOH qualifying rules &amp;/or Dependency qualifying rules</a:t>
            </a:r>
          </a:p>
          <a:p>
            <a:pPr marL="273050" lvl="1">
              <a:buFontTx/>
              <a:buChar char="•"/>
              <a:defRPr/>
            </a:pPr>
            <a:r>
              <a:rPr lang="en-US" dirty="0"/>
              <a:t> QC/QR laminated tool (or</a:t>
            </a:r>
            <a:r>
              <a:rPr lang="en-US" baseline="0" dirty="0"/>
              <a:t> online version via TaxPrep4Free.org) can be very helpful here</a:t>
            </a:r>
            <a:endParaRPr lang="en-US" dirty="0"/>
          </a:p>
          <a:p>
            <a:pPr marL="273050" lvl="1">
              <a:buFontTx/>
              <a:buChar char="•"/>
              <a:defRPr/>
            </a:pPr>
            <a:endParaRPr lang="en-US" dirty="0"/>
          </a:p>
          <a:p>
            <a:pPr indent="-184150">
              <a:buFontTx/>
              <a:buChar char="•"/>
              <a:defRPr/>
            </a:pPr>
            <a:r>
              <a:rPr lang="en-US" dirty="0"/>
              <a:t>IRS.gov site has a tool to help determine filing status &amp; dependents:</a:t>
            </a:r>
          </a:p>
          <a:p>
            <a:pPr>
              <a:defRPr/>
            </a:pPr>
            <a:r>
              <a:rPr lang="en-US" dirty="0"/>
              <a:t>“Interactive Tax Assistant”.  Link available on TaxPrep4Free.org Preparer page</a:t>
            </a:r>
          </a:p>
          <a:p>
            <a:pPr marL="273050" lvl="1">
              <a:defRPr/>
            </a:pPr>
            <a:endParaRPr lang="en-US" dirty="0"/>
          </a:p>
          <a:p>
            <a:pPr marL="273050" lvl="1">
              <a:buFontTx/>
              <a:buChar char="•"/>
              <a:defRPr/>
            </a:pPr>
            <a:endParaRPr lang="en-US" dirty="0"/>
          </a:p>
        </p:txBody>
      </p:sp>
      <p:sp>
        <p:nvSpPr>
          <p:cNvPr id="1136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72A6C4B-D54D-4342-A290-59CB6EE9B288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136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D086DBF-57D1-497D-8377-F360A0C66F2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7501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7879B27-89E3-4F1A-A425-6A2CA326ACDB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1162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FC0CCE-2688-4CE9-A9A2-0611D5F465B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1116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9956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03199A8-C742-4E0B-9C04-06982F31EA16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1571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7FAD0B4-416A-4F2D-AA51-BF83B6C8417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1157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055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9B67022-E81B-41B7-B74E-8F0446A010FD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1776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C659D26-CF16-4D31-B0B2-99AE08BC0A9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After someone dies, a final return must be filed by surviving spouse or executor</a:t>
            </a:r>
          </a:p>
        </p:txBody>
      </p:sp>
    </p:spTree>
    <p:extLst>
      <p:ext uri="{BB962C8B-B14F-4D97-AF65-F5344CB8AC3E}">
        <p14:creationId xmlns:p14="http://schemas.microsoft.com/office/powerpoint/2010/main" val="17715938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1981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1A5E0BE-CFF8-419E-87A0-B56F1C782D6A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1981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89EA26-7B58-4405-9D90-D1378B20F66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723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776288"/>
            <a:ext cx="4652962" cy="34893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  <p:sp>
        <p:nvSpPr>
          <p:cNvPr id="9523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B8D3D4-F71A-4A5F-89BE-03F88758F8DB}" type="slidenum">
              <a:rPr lang="en-US" altLang="en-US" sz="1400"/>
              <a:pPr>
                <a:spcBef>
                  <a:spcPct val="0"/>
                </a:spcBef>
              </a:pPr>
              <a:t>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69313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99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BABDB34-0484-4F08-991E-A7F16FBB4EEA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93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FF4B489-635B-4BB2-B34E-BA6BD80267A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993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423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463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82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08709A1-8B1E-4CA0-9BEC-FF259066B743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2186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F01E0E-8276-4858-8B9F-2F3CBE7FE577}" type="slidenum">
              <a:rPr lang="en-US" altLang="en-US"/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218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Show students Filing Status Decision Tree in Pub 4012 Tab B</a:t>
            </a:r>
          </a:p>
        </p:txBody>
      </p:sp>
    </p:spTree>
    <p:extLst>
      <p:ext uri="{BB962C8B-B14F-4D97-AF65-F5344CB8AC3E}">
        <p14:creationId xmlns:p14="http://schemas.microsoft.com/office/powerpoint/2010/main" val="3302672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E1FA74A-C617-4C4E-9B97-814E3E40A995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138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193602D-42C7-4F62-966D-8A72714C2F6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192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C330F54-E3EF-4805-8F4C-FAD5F6F8CCF8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342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943B8C4-D103-4B42-8349-D65E81E7F94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1034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cs typeface="Arial" panose="020B0604020202020204" pitchFamily="34" charset="0"/>
              </a:rPr>
              <a:t>Note:   States that recognize common law marriage include: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Arial" charset="0"/>
              </a:rPr>
              <a:t>Alabama, Colorado, Kansas, Rhode Island, South Carolina, Iowa, Montana, Utah, Texas and the District of Columbia</a:t>
            </a: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834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.nj.us/treasury/tax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Filing Status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733800"/>
            <a:ext cx="7467600" cy="20574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4000" dirty="0"/>
              <a:t>Pub 17, Chapter 2</a:t>
            </a:r>
          </a:p>
          <a:p>
            <a:pPr>
              <a:lnSpc>
                <a:spcPct val="90000"/>
              </a:lnSpc>
            </a:pPr>
            <a:r>
              <a:rPr lang="en-US" altLang="en-US" sz="4000" dirty="0"/>
              <a:t>Pub 4012, Tab B</a:t>
            </a:r>
          </a:p>
          <a:p>
            <a:pPr>
              <a:lnSpc>
                <a:spcPct val="90000"/>
              </a:lnSpc>
            </a:pPr>
            <a:r>
              <a:rPr lang="en-US" altLang="en-US" sz="4000" dirty="0"/>
              <a:t>NJ 1040 Instructions</a:t>
            </a:r>
          </a:p>
          <a:p>
            <a:pPr>
              <a:lnSpc>
                <a:spcPct val="80000"/>
              </a:lnSpc>
            </a:pPr>
            <a:r>
              <a:rPr lang="en-US" altLang="en-US" sz="4000" dirty="0"/>
              <a:t>NJ Special Handling Document on TaxPrep4Free.org</a:t>
            </a:r>
          </a:p>
          <a:p>
            <a:pPr>
              <a:lnSpc>
                <a:spcPct val="80000"/>
              </a:lnSpc>
            </a:pPr>
            <a:r>
              <a:rPr lang="en-US" altLang="en-US" sz="4000" dirty="0">
                <a:hlinkClick r:id="rId3"/>
              </a:rPr>
              <a:t>www.state.nj.us/treasury/taxation</a:t>
            </a:r>
            <a:endParaRPr lang="en-US" altLang="en-US" sz="4000" dirty="0"/>
          </a:p>
          <a:p>
            <a:pPr>
              <a:lnSpc>
                <a:spcPct val="80000"/>
              </a:lnSpc>
            </a:pPr>
            <a:r>
              <a:rPr lang="en-US" altLang="en-US" sz="4000" dirty="0"/>
              <a:t>(1040 lines 1-5)</a:t>
            </a:r>
          </a:p>
          <a:p>
            <a:pPr>
              <a:lnSpc>
                <a:spcPct val="80000"/>
              </a:lnSpc>
            </a:pPr>
            <a:r>
              <a:rPr lang="en-US" altLang="en-US" sz="4000" dirty="0"/>
              <a:t>(NJ 1040 lines 1-5)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3743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NJ Filing Status </a:t>
            </a:r>
            <a:br>
              <a:rPr lang="en-US" altLang="en-US" dirty="0"/>
            </a:br>
            <a:r>
              <a:rPr lang="en-US" altLang="en-US" dirty="0"/>
              <a:t>Civil Union - </a:t>
            </a:r>
            <a:r>
              <a:rPr lang="en-US" altLang="en-US" dirty="0">
                <a:solidFill>
                  <a:srgbClr val="FF0000"/>
                </a:solidFill>
              </a:rPr>
              <a:t>Out of Scope</a:t>
            </a:r>
            <a:endParaRPr lang="en-US" altLang="en-US" dirty="0"/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 Not recognized on Federal 1040</a:t>
            </a:r>
          </a:p>
          <a:p>
            <a:pPr lvl="1"/>
            <a:r>
              <a:rPr lang="en-US" altLang="en-US" dirty="0"/>
              <a:t> Requires a license</a:t>
            </a:r>
          </a:p>
          <a:p>
            <a:pPr lvl="1"/>
            <a:r>
              <a:rPr lang="en-US" altLang="en-US" dirty="0"/>
              <a:t> Grants  same state benefits, protection &amp; responsibilities of married couples </a:t>
            </a:r>
          </a:p>
          <a:p>
            <a:pPr lvl="1"/>
            <a:r>
              <a:rPr lang="en-US" altLang="en-US" dirty="0"/>
              <a:t> Must be at least 18 years of age, or meet requirements for exceptions</a:t>
            </a:r>
          </a:p>
          <a:p>
            <a:r>
              <a:rPr lang="en-US" altLang="en-US" dirty="0"/>
              <a:t> NJ Filing status Civil Union treated like equivalent Married status (i.e. - MFS/CU Filing Separately, MFJ/CU Filing Jointly)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Note:  NJ Recognizes Domestic Partners (different than Civil Union) as dependents, and allows a dependent exemption in certain circumstances.  This is </a:t>
            </a:r>
            <a:r>
              <a:rPr lang="en-US" altLang="en-US" b="1" dirty="0">
                <a:solidFill>
                  <a:srgbClr val="FF0000"/>
                </a:solidFill>
              </a:rPr>
              <a:t>In-Scope</a:t>
            </a:r>
          </a:p>
          <a:p>
            <a:pPr lvl="1"/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chemeClr val="accent4"/>
                </a:solidFill>
              </a:rPr>
              <a:t>Covered in later module  </a:t>
            </a:r>
          </a:p>
          <a:p>
            <a:endParaRPr lang="en-US" altLang="en-US" dirty="0"/>
          </a:p>
        </p:txBody>
      </p:sp>
      <p:sp>
        <p:nvSpPr>
          <p:cNvPr id="7" name="TextBox 6" descr="NJ Pub Ref"/>
          <p:cNvSpPr txBox="1"/>
          <p:nvPr/>
        </p:nvSpPr>
        <p:spPr>
          <a:xfrm>
            <a:off x="6713762" y="58579"/>
            <a:ext cx="2055371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NJ 1040 Instructions</a:t>
            </a:r>
          </a:p>
        </p:txBody>
      </p:sp>
      <p:pic>
        <p:nvPicPr>
          <p:cNvPr id="8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7477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Married Filing Separate (MFS) – (Highest Tax Rate)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r>
              <a:rPr lang="en-US" altLang="en-US" dirty="0"/>
              <a:t> Taxpayer chooses to file MFS</a:t>
            </a:r>
          </a:p>
          <a:p>
            <a:r>
              <a:rPr lang="en-US" altLang="en-US" dirty="0"/>
              <a:t> Show spouse name/SSN on return</a:t>
            </a:r>
          </a:p>
          <a:p>
            <a:r>
              <a:rPr lang="en-US" altLang="en-US" dirty="0"/>
              <a:t> If one spouse itemizes, other spouse must also itemize</a:t>
            </a:r>
          </a:p>
          <a:p>
            <a:pPr lvl="1"/>
            <a:r>
              <a:rPr lang="en-US" altLang="en-US" dirty="0"/>
              <a:t> First to file sets standard; return of 2</a:t>
            </a:r>
            <a:r>
              <a:rPr lang="en-US" altLang="en-US" baseline="30000" dirty="0"/>
              <a:t>nd</a:t>
            </a:r>
            <a:r>
              <a:rPr lang="en-US" altLang="en-US" dirty="0"/>
              <a:t> to file could reject if not in sync</a:t>
            </a:r>
          </a:p>
          <a:p>
            <a:r>
              <a:rPr lang="en-US" altLang="en-US" dirty="0"/>
              <a:t> If taxpayer didn’t live with spouse last 6 months but provided home for dependent child, select HOH rather than MFS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567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MFS – Disadvantages on Federal Return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b="1" dirty="0"/>
              <a:t>Highest tax rate/lower standard deduction and cannot claim:</a:t>
            </a:r>
          </a:p>
          <a:p>
            <a:pPr>
              <a:defRPr/>
            </a:pPr>
            <a:r>
              <a:rPr lang="en-US" dirty="0"/>
              <a:t> Earned Income Credit (EIC),Child Tax Credit (CTC), or Child &amp; Dependent Care (CDC) credit</a:t>
            </a:r>
          </a:p>
          <a:p>
            <a:pPr>
              <a:defRPr/>
            </a:pPr>
            <a:r>
              <a:rPr lang="en-US" dirty="0"/>
              <a:t> Education credits </a:t>
            </a:r>
          </a:p>
          <a:p>
            <a:pPr>
              <a:defRPr/>
            </a:pPr>
            <a:r>
              <a:rPr lang="en-US" dirty="0"/>
              <a:t> Student loan interest deduction</a:t>
            </a:r>
          </a:p>
          <a:p>
            <a:pPr>
              <a:defRPr/>
            </a:pPr>
            <a:r>
              <a:rPr lang="en-US" dirty="0"/>
              <a:t> No tax-free exclusion of Social Security or US bond interest</a:t>
            </a:r>
          </a:p>
          <a:p>
            <a:pPr>
              <a:defRPr/>
            </a:pPr>
            <a:r>
              <a:rPr lang="en-US" dirty="0"/>
              <a:t> Capital loss limited to $1,500 (not $3,000)</a:t>
            </a:r>
          </a:p>
          <a:p>
            <a:pPr>
              <a:defRPr/>
            </a:pPr>
            <a:r>
              <a:rPr lang="en-US" dirty="0"/>
              <a:t> Premium Tax Credit </a:t>
            </a:r>
            <a:r>
              <a:rPr lang="en-US"/>
              <a:t>under Affordable Care Act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9179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MFS – Disadvantages on Federal Return</a:t>
            </a:r>
            <a:endParaRPr lang="en-US" altLang="en-US" sz="2700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When taxpayer lived with spouse anytime during year:</a:t>
            </a:r>
          </a:p>
          <a:p>
            <a:r>
              <a:rPr lang="en-US" altLang="en-US" dirty="0"/>
              <a:t> Taxable income must include 85% of Social Security &amp; RR Benefits received</a:t>
            </a:r>
          </a:p>
          <a:p>
            <a:r>
              <a:rPr lang="en-US" altLang="en-US" dirty="0"/>
              <a:t> Cannot claim Credit for the Elderly or the Disabled</a:t>
            </a:r>
          </a:p>
          <a:p>
            <a:r>
              <a:rPr lang="en-US" altLang="en-US" dirty="0"/>
              <a:t> Cannot roll over Traditional IRA to Roth IRA</a:t>
            </a:r>
          </a:p>
        </p:txBody>
      </p:sp>
      <p:sp>
        <p:nvSpPr>
          <p:cNvPr id="5" name="TextBox 4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0369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Head Of Household (HOH)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Must have a “</a:t>
            </a:r>
            <a:r>
              <a:rPr lang="en-US" b="1" u="sng" dirty="0"/>
              <a:t>qualifying person</a:t>
            </a:r>
            <a:r>
              <a:rPr lang="en-US" dirty="0"/>
              <a:t>” as defined in 4012 Page B-3 chart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Qualifying Child Dependent or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Qualifying Relative Dependent</a:t>
            </a:r>
            <a:endParaRPr lang="en-US" dirty="0"/>
          </a:p>
          <a:p>
            <a:r>
              <a:rPr lang="en-US" dirty="0"/>
              <a:t> Must have paid more than ½ the cost of keeping up your home in tax year</a:t>
            </a:r>
          </a:p>
          <a:p>
            <a:r>
              <a:rPr lang="en-US" altLang="en-US" dirty="0"/>
              <a:t> Qualified Person lived with you for more than ½ the year </a:t>
            </a:r>
          </a:p>
          <a:p>
            <a:pPr lvl="1"/>
            <a:r>
              <a:rPr lang="en-US" altLang="en-US" dirty="0"/>
              <a:t> Child is considered to have lived with you all year if born or died during year</a:t>
            </a:r>
          </a:p>
          <a:p>
            <a:pPr lvl="1"/>
            <a:r>
              <a:rPr lang="en-US" altLang="en-US" dirty="0"/>
              <a:t> Qualifying relatives </a:t>
            </a:r>
            <a:r>
              <a:rPr lang="en-US" altLang="en-US" b="1" dirty="0"/>
              <a:t>who are parents</a:t>
            </a:r>
            <a:r>
              <a:rPr lang="en-US" altLang="en-US" dirty="0"/>
              <a:t> may live </a:t>
            </a:r>
            <a:r>
              <a:rPr lang="en-US" altLang="en-US" b="1" dirty="0">
                <a:solidFill>
                  <a:srgbClr val="FF0000"/>
                </a:solidFill>
              </a:rPr>
              <a:t>elsewhere </a:t>
            </a:r>
            <a:r>
              <a:rPr lang="en-US" altLang="en-US" dirty="0"/>
              <a:t>(includes Canada &amp; Mexico) as long as you paid over 50% of cost of living expenses </a:t>
            </a:r>
          </a:p>
          <a:p>
            <a:pPr lvl="1"/>
            <a:endParaRPr lang="en-US" dirty="0"/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7129773" y="58579"/>
            <a:ext cx="163936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altLang="en-US" sz="1600" dirty="0"/>
              <a:t>Pub 4012 Tab B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8615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/>
          </p:cNvPicPr>
          <p:nvPr>
            <p:ph idx="1"/>
          </p:nvPr>
        </p:nvPicPr>
        <p:blipFill rotWithShape="1">
          <a:blip r:embed="rId3" cstate="print">
            <a:biLevel thresh="50000"/>
          </a:blip>
          <a:srcRect l="25801" t="14103" r="23077" b="6666"/>
          <a:stretch/>
        </p:blipFill>
        <p:spPr bwMode="auto">
          <a:xfrm>
            <a:off x="1828800" y="1447800"/>
            <a:ext cx="5867400" cy="4724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26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Head of Household (HOH) </a:t>
            </a:r>
            <a:br>
              <a:rPr lang="en-US" altLang="en-US" dirty="0"/>
            </a:br>
            <a:r>
              <a:rPr lang="en-US" altLang="en-US" dirty="0"/>
              <a:t>Qualifying Person Chart</a:t>
            </a:r>
            <a:endParaRPr lang="en-US" altLang="en-US" sz="2800" dirty="0"/>
          </a:p>
        </p:txBody>
      </p:sp>
      <p:sp>
        <p:nvSpPr>
          <p:cNvPr id="6" name="TextBox 5" descr="NJ Pub Ref"/>
          <p:cNvSpPr txBox="1"/>
          <p:nvPr/>
        </p:nvSpPr>
        <p:spPr>
          <a:xfrm>
            <a:off x="7129773" y="58579"/>
            <a:ext cx="163936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altLang="en-US" sz="1600" dirty="0"/>
              <a:t>Pub 4012 Tab B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28599" y="6183868"/>
            <a:ext cx="8686801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b="1" dirty="0">
                <a:cs typeface="Arial" panose="020B0604020202020204" pitchFamily="34" charset="0"/>
              </a:rPr>
              <a:t>Rules for qualifying person for HOH not exactly the same as for Dependency</a:t>
            </a:r>
          </a:p>
        </p:txBody>
      </p:sp>
    </p:spTree>
    <p:extLst>
      <p:ext uri="{BB962C8B-B14F-4D97-AF65-F5344CB8AC3E}">
        <p14:creationId xmlns:p14="http://schemas.microsoft.com/office/powerpoint/2010/main" val="64015203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Head Of Household (HOH) </a:t>
            </a:r>
            <a:br>
              <a:rPr lang="en-US" altLang="en-US" dirty="0"/>
            </a:br>
            <a:r>
              <a:rPr lang="en-US" altLang="en-US" dirty="0"/>
              <a:t>If Unmarried or Legally Separated</a:t>
            </a:r>
          </a:p>
        </p:txBody>
      </p:sp>
      <p:sp>
        <p:nvSpPr>
          <p:cNvPr id="110595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 Rules become more complicated when parents are </a:t>
            </a:r>
          </a:p>
          <a:p>
            <a:pPr lvl="1"/>
            <a:r>
              <a:rPr lang="en-US" altLang="en-US" dirty="0"/>
              <a:t> Unmarried</a:t>
            </a:r>
          </a:p>
          <a:p>
            <a:pPr lvl="1"/>
            <a:r>
              <a:rPr lang="en-US" altLang="en-US" dirty="0"/>
              <a:t> Divorced  </a:t>
            </a:r>
          </a:p>
          <a:p>
            <a:pPr lvl="1"/>
            <a:r>
              <a:rPr lang="en-US" altLang="en-US" dirty="0"/>
              <a:t> Separated</a:t>
            </a:r>
          </a:p>
          <a:p>
            <a:r>
              <a:rPr lang="en-US" altLang="en-US" dirty="0"/>
              <a:t> Counselors should consult  Pub 4012 Tab B Qualifying Person chart and footnotes.  Support  and Divorce agreements should also be considered</a:t>
            </a:r>
          </a:p>
          <a:p>
            <a:pPr lvl="1"/>
            <a:r>
              <a:rPr lang="en-US" altLang="en-US" dirty="0"/>
              <a:t> See also TaxSlayer Filing Wizard or IRS online ITA or Tax-Aide QC/QR Tool</a:t>
            </a:r>
          </a:p>
        </p:txBody>
      </p:sp>
      <p:sp>
        <p:nvSpPr>
          <p:cNvPr id="110597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EB1FFCD-E80D-40B8-A8A5-E9CE98FB2B56}" type="slidenum">
              <a:rPr lang="en-US" altLang="en-US" sz="1200">
                <a:solidFill>
                  <a:srgbClr val="898989"/>
                </a:solidFill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6" name="TextBox 5" descr="NJ Pub Ref"/>
          <p:cNvSpPr txBox="1"/>
          <p:nvPr/>
        </p:nvSpPr>
        <p:spPr>
          <a:xfrm>
            <a:off x="7129773" y="58579"/>
            <a:ext cx="163936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altLang="en-US" sz="1600" dirty="0"/>
              <a:t>Pub 4012 Tab B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9754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Head Of Household (HOH)</a:t>
            </a:r>
            <a:br>
              <a:rPr lang="en-US" altLang="en-US" dirty="0"/>
            </a:br>
            <a:r>
              <a:rPr lang="en-US" altLang="en-US" dirty="0"/>
              <a:t>If Married but Lived Apart</a:t>
            </a:r>
            <a:endParaRPr lang="en-US" altLang="en-US" sz="2700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Lived apart last 6 months</a:t>
            </a:r>
          </a:p>
          <a:p>
            <a:r>
              <a:rPr lang="en-US" altLang="en-US" dirty="0"/>
              <a:t> Provided over 50% cost of maintaining home</a:t>
            </a:r>
          </a:p>
          <a:p>
            <a:r>
              <a:rPr lang="en-US" altLang="en-US" dirty="0"/>
              <a:t> Was main home for your child, adopted child, stepchild, or eligible foster child for over 6 months </a:t>
            </a:r>
          </a:p>
          <a:p>
            <a:r>
              <a:rPr lang="en-US" altLang="en-US" dirty="0"/>
              <a:t> No other relatives qualify to claim exemption</a:t>
            </a:r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7129773" y="58579"/>
            <a:ext cx="163936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altLang="en-US" sz="1600" dirty="0"/>
              <a:t>Pub 4012 Tab B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8967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Qualifying Widow/Widower (QW)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 Spouse died in one of two years prior to current Tax Year (TY)</a:t>
            </a:r>
          </a:p>
          <a:p>
            <a:pPr lvl="1"/>
            <a:r>
              <a:rPr lang="en-US" altLang="en-US" dirty="0"/>
              <a:t> Can file MFJ in 1</a:t>
            </a:r>
            <a:r>
              <a:rPr lang="en-US" altLang="en-US" baseline="30000" dirty="0"/>
              <a:t>st</a:t>
            </a:r>
            <a:r>
              <a:rPr lang="en-US" altLang="en-US" dirty="0"/>
              <a:t> year, then QW for 2 years, then file HOH or single thereafter</a:t>
            </a:r>
          </a:p>
          <a:p>
            <a:r>
              <a:rPr lang="en-US" altLang="en-US" dirty="0"/>
              <a:t> Has child who qualifies as dependent</a:t>
            </a:r>
          </a:p>
          <a:p>
            <a:r>
              <a:rPr lang="en-US" altLang="en-US" dirty="0"/>
              <a:t> Provided over 50% of the cost of maintaining a home which was child’s main home for the entire year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 dirty="0"/>
              <a:t>NOTE: Entitled to file MFJ if spouse died after end of current tax year (e.g. for TY2015, spouse died in 2016)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9258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Qualifying Widow/Widower (QW) Scenarios</a:t>
            </a:r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 Spouse died in current tax year (e.g. for TY2015, spouse died in 2015 or before filing in 2016)</a:t>
            </a:r>
          </a:p>
          <a:p>
            <a:pPr lvl="1"/>
            <a:r>
              <a:rPr lang="en-US" altLang="en-US" dirty="0"/>
              <a:t> If not remarried in current tax year, file MFJ with deceased spouse</a:t>
            </a:r>
          </a:p>
          <a:p>
            <a:pPr lvl="1"/>
            <a:r>
              <a:rPr lang="en-US" altLang="en-US" dirty="0"/>
              <a:t> If remarried, file MFJ with new spouse; deceased spouse files MFS</a:t>
            </a:r>
          </a:p>
          <a:p>
            <a:r>
              <a:rPr lang="en-US" altLang="en-US" dirty="0"/>
              <a:t> Spouse died in either of two prior years and not re-married (e.g. for TY2015, spouse died in 2013 or 2014)</a:t>
            </a:r>
          </a:p>
          <a:p>
            <a:pPr lvl="1"/>
            <a:r>
              <a:rPr lang="en-US" altLang="en-US" dirty="0"/>
              <a:t> With qualifying dependent, file QW</a:t>
            </a:r>
          </a:p>
          <a:p>
            <a:pPr lvl="1"/>
            <a:r>
              <a:rPr lang="en-US" altLang="en-US" dirty="0"/>
              <a:t> With no qualifying dependent, file S</a:t>
            </a:r>
          </a:p>
          <a:p>
            <a:r>
              <a:rPr lang="en-US" altLang="en-US" dirty="0"/>
              <a:t>Spouse died more than two years ago  (i.e. for TY2015, spouse died 2012 or earlier)</a:t>
            </a:r>
          </a:p>
          <a:p>
            <a:pPr lvl="1"/>
            <a:r>
              <a:rPr lang="en-US" altLang="en-US" dirty="0"/>
              <a:t> File S or HOH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9559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Federal/State Differences:   </a:t>
            </a:r>
            <a:br>
              <a:rPr lang="en-US" altLang="en-US"/>
            </a:br>
            <a:r>
              <a:rPr lang="en-US" altLang="en-US"/>
              <a:t>Filing Status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762000" y="1600201"/>
          <a:ext cx="7924800" cy="4297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38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563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ITEM</a:t>
                      </a:r>
                    </a:p>
                  </a:txBody>
                  <a:tcPr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FEDERAL</a:t>
                      </a:r>
                    </a:p>
                  </a:txBody>
                  <a:tcPr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STATE</a:t>
                      </a:r>
                    </a:p>
                  </a:txBody>
                  <a:tcPr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COUNSELOR ACTION</a:t>
                      </a:r>
                    </a:p>
                  </a:txBody>
                  <a:tcPr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1948">
                <a:tc>
                  <a:txBody>
                    <a:bodyPr/>
                    <a:lstStyle/>
                    <a:p>
                      <a:r>
                        <a:rPr lang="en-US" sz="2800" dirty="0"/>
                        <a:t>Filing status</a:t>
                      </a:r>
                    </a:p>
                  </a:txBody>
                  <a:tcPr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Usually same as NJ</a:t>
                      </a:r>
                    </a:p>
                  </a:txBody>
                  <a:tcPr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800" dirty="0">
                          <a:solidFill>
                            <a:srgbClr val="0070C0"/>
                          </a:solidFill>
                        </a:rPr>
                        <a:t>Usually same as Federal</a:t>
                      </a:r>
                    </a:p>
                  </a:txBody>
                  <a:tcPr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800" dirty="0"/>
                        <a:t>Enter filing status</a:t>
                      </a:r>
                      <a:r>
                        <a:rPr lang="en-US" sz="2800" baseline="0" dirty="0"/>
                        <a:t> in Basic Information section </a:t>
                      </a:r>
                      <a:endParaRPr lang="en-US" sz="2800" dirty="0"/>
                    </a:p>
                  </a:txBody>
                  <a:tcPr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6217">
                <a:tc>
                  <a:txBody>
                    <a:bodyPr/>
                    <a:lstStyle/>
                    <a:p>
                      <a:r>
                        <a:rPr lang="en-US" sz="2800" dirty="0"/>
                        <a:t>Civil union filing status</a:t>
                      </a:r>
                    </a:p>
                  </a:txBody>
                  <a:tcPr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Cannot file as Married</a:t>
                      </a:r>
                    </a:p>
                  </a:txBody>
                  <a:tcPr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800" dirty="0">
                          <a:solidFill>
                            <a:srgbClr val="0070C0"/>
                          </a:solidFill>
                        </a:rPr>
                        <a:t>Must file as</a:t>
                      </a:r>
                      <a:r>
                        <a:rPr lang="en-US" sz="2800" baseline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</a:rPr>
                        <a:t>Married/Civil Union Couple</a:t>
                      </a:r>
                    </a:p>
                  </a:txBody>
                  <a:tcPr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Out of Scope</a:t>
                      </a:r>
                    </a:p>
                  </a:txBody>
                  <a:tcPr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9898" name="TextBox 5"/>
          <p:cNvSpPr txBox="1">
            <a:spLocks noChangeArrowheads="1"/>
          </p:cNvSpPr>
          <p:nvPr/>
        </p:nvSpPr>
        <p:spPr bwMode="auto">
          <a:xfrm>
            <a:off x="609600" y="5534561"/>
            <a:ext cx="8308769" cy="132343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latin typeface="Arial" charset="0"/>
                <a:cs typeface="Arial" charset="0"/>
              </a:rPr>
              <a:t>NOTE:  1) NJ married same-sex couples treated as married filing status for both Federal &amp; NJ </a:t>
            </a:r>
          </a:p>
          <a:p>
            <a:pPr eaLnBrk="1" hangingPunct="1">
              <a:defRPr/>
            </a:pPr>
            <a:r>
              <a:rPr lang="en-US" sz="2000" b="1" dirty="0">
                <a:latin typeface="Arial" charset="0"/>
                <a:cs typeface="Arial" charset="0"/>
              </a:rPr>
              <a:t>             2) NJ Civil Union is legally different from Registered Domestic Partners </a:t>
            </a:r>
          </a:p>
        </p:txBody>
      </p:sp>
    </p:spTree>
    <p:extLst>
      <p:ext uri="{BB962C8B-B14F-4D97-AF65-F5344CB8AC3E}">
        <p14:creationId xmlns:p14="http://schemas.microsoft.com/office/powerpoint/2010/main" val="11235116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Federal vs. State Filing Status</a:t>
            </a:r>
            <a:br>
              <a:rPr lang="en-US"/>
            </a:br>
            <a:r>
              <a:rPr lang="en-US"/>
              <a:t>Similar With Some Differences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676401"/>
          <a:ext cx="8153400" cy="45140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55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8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6265">
                <a:tc>
                  <a:txBody>
                    <a:bodyPr/>
                    <a:lstStyle/>
                    <a:p>
                      <a:r>
                        <a:rPr lang="en-US" sz="2800" dirty="0"/>
                        <a:t>Federal  Filing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State Filing Status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175">
                <a:tc>
                  <a:txBody>
                    <a:bodyPr/>
                    <a:lstStyle/>
                    <a:p>
                      <a:r>
                        <a:rPr lang="en-US" sz="2400" dirty="0"/>
                        <a:t>Single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Single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50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Married Filing Joint (MFJ)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Married/</a:t>
                      </a:r>
                      <a:r>
                        <a:rPr lang="en-US" altLang="en-US" sz="2400" dirty="0">
                          <a:solidFill>
                            <a:srgbClr val="FF0000"/>
                          </a:solidFill>
                        </a:rPr>
                        <a:t>Civil Union </a:t>
                      </a:r>
                      <a:r>
                        <a:rPr lang="en-US" altLang="en-US" sz="2400" dirty="0"/>
                        <a:t>Filing Jointly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171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Married Filing Separate (MFS)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Married/</a:t>
                      </a:r>
                      <a:r>
                        <a:rPr lang="en-US" altLang="en-US" sz="2400" dirty="0">
                          <a:solidFill>
                            <a:srgbClr val="FF0000"/>
                          </a:solidFill>
                        </a:rPr>
                        <a:t>Civil Union </a:t>
                      </a:r>
                      <a:r>
                        <a:rPr lang="en-US" altLang="en-US" sz="2400" dirty="0"/>
                        <a:t>Filing Separately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175">
                <a:tc>
                  <a:txBody>
                    <a:bodyPr/>
                    <a:lstStyle/>
                    <a:p>
                      <a:r>
                        <a:rPr lang="en-US" altLang="en-US" sz="2400" dirty="0"/>
                        <a:t>Head Of Household (HOH)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Head Of Household (HOH)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025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Qualifying Widow/</a:t>
                      </a:r>
                      <a:r>
                        <a:rPr lang="en-US" altLang="en-US" sz="2400" dirty="0" err="1"/>
                        <a:t>er</a:t>
                      </a:r>
                      <a:r>
                        <a:rPr lang="en-US" altLang="en-US" sz="2400" dirty="0"/>
                        <a:t> (QW)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/>
                        <a:t>Qualifying Widow/</a:t>
                      </a:r>
                      <a:r>
                        <a:rPr lang="en-US" altLang="en-US" sz="2400" dirty="0" err="1"/>
                        <a:t>er</a:t>
                      </a:r>
                      <a:r>
                        <a:rPr lang="en-US" altLang="en-US" sz="2400" dirty="0"/>
                        <a:t> /Surviving </a:t>
                      </a:r>
                      <a:r>
                        <a:rPr lang="en-US" altLang="en-US" sz="2400" dirty="0">
                          <a:solidFill>
                            <a:srgbClr val="FF0000"/>
                          </a:solidFill>
                        </a:rPr>
                        <a:t>Civil Union </a:t>
                      </a:r>
                      <a:r>
                        <a:rPr lang="en-US" altLang="en-US" sz="2400" dirty="0"/>
                        <a:t>Partner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42531" y="6132815"/>
            <a:ext cx="464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Note:  Civil Union Filing status out of scope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0543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To Determine Filing Status, Do an Analysis Of Living Situation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 Marital status as of December 31 for tax purposes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Who was living in the home during the year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Their relationship/dependency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Who paid more than half the cost of keeping up the home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If one or both spouse(s) are deceased, must know date of death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0296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Useful Tools For Determining</a:t>
            </a:r>
            <a:br>
              <a:rPr lang="en-US" dirty="0"/>
            </a:br>
            <a:r>
              <a:rPr lang="en-US" dirty="0"/>
              <a:t>Filing Status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0400" y="1591294"/>
          <a:ext cx="7823200" cy="42559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24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5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445">
                <a:tc>
                  <a:txBody>
                    <a:bodyPr/>
                    <a:lstStyle/>
                    <a:p>
                      <a:r>
                        <a:rPr lang="en-US" sz="2000" dirty="0"/>
                        <a:t>Determination of Filing Status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Filing Status</a:t>
                      </a:r>
                      <a:r>
                        <a:rPr lang="en-US" sz="2000" baseline="0" dirty="0"/>
                        <a:t> Wizard in TaxSlayer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44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Determination of Filing Status Decision Tree in Pub 4012 Tab B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909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Determination of Filing Status Decision</a:t>
                      </a:r>
                      <a:r>
                        <a:rPr lang="en-US" sz="2000" baseline="0" dirty="0"/>
                        <a:t> Tree in l</a:t>
                      </a:r>
                      <a:r>
                        <a:rPr lang="en-US" sz="2000" dirty="0"/>
                        <a:t>aminated</a:t>
                      </a:r>
                      <a:r>
                        <a:rPr lang="en-US" sz="2000" baseline="0" dirty="0"/>
                        <a:t> resource tool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020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Via TaxPrep4Free.org link: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dirty="0"/>
                        <a:t>Use automated tool available on IRS.gov called </a:t>
                      </a:r>
                      <a:r>
                        <a:rPr lang="en-US" altLang="en-US" sz="2000" u="sng" dirty="0"/>
                        <a:t>Interactive Tax Assistant “ITA”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3969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Useful Tools For Determining Qualifying Person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35001" y="1635446"/>
          <a:ext cx="7810499" cy="440172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14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6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4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274">
                <a:tc>
                  <a:txBody>
                    <a:bodyPr/>
                    <a:lstStyle/>
                    <a:p>
                      <a:r>
                        <a:rPr lang="en-US" sz="2000" dirty="0"/>
                        <a:t>Determination of Qualifying Person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Tables</a:t>
                      </a:r>
                      <a:r>
                        <a:rPr lang="en-US" sz="2000" baseline="0" dirty="0"/>
                        <a:t> for Qualifying Child and Qualifying Relative Dependency Exemptions in Pub 4012 Tab C</a:t>
                      </a:r>
                      <a:endParaRPr lang="en-US" sz="20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53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Qualifying Child and Qualifying Relative Flow Charts in </a:t>
                      </a:r>
                      <a:r>
                        <a:rPr lang="en-US" sz="2000" baseline="0" dirty="0"/>
                        <a:t>l</a:t>
                      </a:r>
                      <a:r>
                        <a:rPr lang="en-US" sz="2000" dirty="0"/>
                        <a:t>aminated</a:t>
                      </a:r>
                      <a:r>
                        <a:rPr lang="en-US" sz="2000" baseline="0" dirty="0"/>
                        <a:t> resource tool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408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Via TaxPrep4Free.org link:</a:t>
                      </a:r>
                    </a:p>
                    <a:p>
                      <a:r>
                        <a:rPr lang="en-US" sz="2000" dirty="0"/>
                        <a:t>Use automated tool available on Preparer page </a:t>
                      </a:r>
                      <a:r>
                        <a:rPr lang="en-US" sz="2000" u="sng" dirty="0"/>
                        <a:t>Qualifying Child/Qualifying Relative Flowchart Tool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408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Via TaxPrep4Free.org link: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dirty="0"/>
                        <a:t>Use automated tool available on IRS.gov called </a:t>
                      </a:r>
                      <a:r>
                        <a:rPr lang="en-US" altLang="en-US" sz="2000" u="sng" dirty="0"/>
                        <a:t>Interactive Tax Assistant “ITA”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082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Filing Status Determination</a:t>
            </a:r>
            <a:endParaRPr lang="en-US" altLang="en-US" sz="2400" dirty="0"/>
          </a:p>
        </p:txBody>
      </p:sp>
      <p:pic>
        <p:nvPicPr>
          <p:cNvPr id="12083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91" t="26563" r="34187" b="23300"/>
          <a:stretch>
            <a:fillRect/>
          </a:stretch>
        </p:blipFill>
        <p:spPr bwMode="auto">
          <a:xfrm>
            <a:off x="6096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 descr="NJ Pub Ref"/>
          <p:cNvSpPr txBox="1"/>
          <p:nvPr/>
        </p:nvSpPr>
        <p:spPr>
          <a:xfrm>
            <a:off x="7129773" y="58579"/>
            <a:ext cx="163936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altLang="en-US" sz="1600" dirty="0"/>
              <a:t>Pub 4012 Tab B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1434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Single (S)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5181600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 Not married on December 31</a:t>
            </a:r>
          </a:p>
          <a:p>
            <a:r>
              <a:rPr lang="en-US" altLang="en-US" dirty="0"/>
              <a:t> Although these situations appear to be single, they actually qualify for other filing statuses:</a:t>
            </a:r>
          </a:p>
          <a:p>
            <a:pPr lvl="1"/>
            <a:r>
              <a:rPr lang="en-US" altLang="en-US" dirty="0"/>
              <a:t> If widowed in either of two prior tax years, with qualifying dependent, and not remarried, select Qualifying Widow(</a:t>
            </a:r>
            <a:r>
              <a:rPr lang="en-US" altLang="en-US" dirty="0" err="1"/>
              <a:t>er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 If widowed in current tax year and not remarried, select MFJ</a:t>
            </a:r>
          </a:p>
          <a:p>
            <a:pPr lvl="1"/>
            <a:r>
              <a:rPr lang="en-US" altLang="en-US" dirty="0"/>
              <a:t> If maintained home for qualifying child or qualifying relative, select Head of Household (HOH)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1107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Married Filing Joint (MFJ) – </a:t>
            </a:r>
            <a:br>
              <a:rPr lang="en-US" altLang="en-US"/>
            </a:br>
            <a:r>
              <a:rPr lang="en-US" altLang="en-US"/>
              <a:t>(Lowest Tax Rate)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If married on December 31, considered married for entire year</a:t>
            </a:r>
          </a:p>
          <a:p>
            <a:pPr lvl="1"/>
            <a:r>
              <a:rPr lang="en-US" altLang="en-US" dirty="0"/>
              <a:t> Now includes married same-sex couples</a:t>
            </a:r>
          </a:p>
          <a:p>
            <a:r>
              <a:rPr lang="en-US" altLang="en-US" dirty="0"/>
              <a:t> Common law marriage if recognized in the state where it began</a:t>
            </a:r>
          </a:p>
          <a:p>
            <a:pPr lvl="1"/>
            <a:r>
              <a:rPr lang="en-US" altLang="en-US" dirty="0"/>
              <a:t>  Common law marriage not recognized if began in NJ</a:t>
            </a:r>
          </a:p>
          <a:p>
            <a:r>
              <a:rPr lang="en-US" altLang="en-US" dirty="0"/>
              <a:t> Spouse died during tax year &amp; taxpayer did not remarry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3952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1923</Words>
  <Application>Microsoft Office PowerPoint</Application>
  <PresentationFormat>On-screen Show (4:3)</PresentationFormat>
  <Paragraphs>274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Calibri</vt:lpstr>
      <vt:lpstr>Verdana</vt:lpstr>
      <vt:lpstr>Wingdings</vt:lpstr>
      <vt:lpstr>NJ Template 06</vt:lpstr>
      <vt:lpstr>Filing Status </vt:lpstr>
      <vt:lpstr>Federal/State Differences:    Filing Status</vt:lpstr>
      <vt:lpstr>Federal vs. State Filing Status Similar With Some Differences</vt:lpstr>
      <vt:lpstr>To Determine Filing Status, Do an Analysis Of Living Situation</vt:lpstr>
      <vt:lpstr>Useful Tools For Determining Filing Status</vt:lpstr>
      <vt:lpstr>Useful Tools For Determining Qualifying Person</vt:lpstr>
      <vt:lpstr>Filing Status Determination</vt:lpstr>
      <vt:lpstr>Single (S)</vt:lpstr>
      <vt:lpstr>Married Filing Joint (MFJ) –  (Lowest Tax Rate)</vt:lpstr>
      <vt:lpstr>NJ Filing Status  Civil Union - Out of Scope</vt:lpstr>
      <vt:lpstr>Married Filing Separate (MFS) – (Highest Tax Rate)</vt:lpstr>
      <vt:lpstr>MFS – Disadvantages on Federal Return</vt:lpstr>
      <vt:lpstr>MFS – Disadvantages on Federal Return</vt:lpstr>
      <vt:lpstr>Head Of Household (HOH)</vt:lpstr>
      <vt:lpstr>Head of Household (HOH)  Qualifying Person Chart</vt:lpstr>
      <vt:lpstr>Head Of Household (HOH)  If Unmarried or Legally Separated</vt:lpstr>
      <vt:lpstr>Head Of Household (HOH) If Married but Lived Apart</vt:lpstr>
      <vt:lpstr>Qualifying Widow/Widower (QW)</vt:lpstr>
      <vt:lpstr>Qualifying Widow/Widower (QW) Scenarios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2016-12-12T20:53:58Z</dcterms:modified>
</cp:coreProperties>
</file>